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80" r:id="rId5"/>
    <p:sldId id="279" r:id="rId6"/>
    <p:sldId id="281" r:id="rId7"/>
    <p:sldId id="277" r:id="rId8"/>
    <p:sldId id="278" r:id="rId9"/>
    <p:sldId id="274" r:id="rId10"/>
    <p:sldId id="28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nie\OneDrive\GISSA\Reports\Secretary%20report_June_2025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ZA"/>
              <a:t>GISSA Members as at June 2025</a:t>
            </a:r>
          </a:p>
        </c:rich>
      </c:tx>
      <c:layout>
        <c:manualLayout>
          <c:xMode val="edge"/>
          <c:yMode val="edge"/>
          <c:x val="0.19449993633424931"/>
          <c:y val="6.3432382224887186E-3"/>
        </c:manualLayout>
      </c:layout>
      <c:overlay val="0"/>
      <c:spPr>
        <a:solidFill>
          <a:schemeClr val="accent1">
            <a:lumMod val="20000"/>
            <a:lumOff val="80000"/>
          </a:schemeClr>
        </a:solidFill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Sheet1!$A$2:$A$11</c:f>
              <c:strCache>
                <c:ptCount val="10"/>
                <c:pt idx="0">
                  <c:v>EC</c:v>
                </c:pt>
                <c:pt idx="1">
                  <c:v>WC</c:v>
                </c:pt>
                <c:pt idx="2">
                  <c:v>GP</c:v>
                </c:pt>
                <c:pt idx="3">
                  <c:v>KZN</c:v>
                </c:pt>
                <c:pt idx="4">
                  <c:v>FS</c:v>
                </c:pt>
                <c:pt idx="5">
                  <c:v>LP</c:v>
                </c:pt>
                <c:pt idx="6">
                  <c:v>MP</c:v>
                </c:pt>
                <c:pt idx="7">
                  <c:v>NC</c:v>
                </c:pt>
                <c:pt idx="8">
                  <c:v>Int</c:v>
                </c:pt>
                <c:pt idx="9">
                  <c:v>NW</c:v>
                </c:pt>
              </c:strCache>
            </c:strRef>
          </c:tx>
          <c:explosion val="1"/>
          <c:dLbls>
            <c:dLbl>
              <c:idx val="0"/>
              <c:layout>
                <c:manualLayout>
                  <c:x val="8.3326584675342236E-2"/>
                  <c:y val="2.7729631955514738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1C-4878-8149-305AE4C92106}"/>
                </c:ext>
              </c:extLst>
            </c:dLbl>
            <c:dLbl>
              <c:idx val="3"/>
              <c:layout>
                <c:manualLayout>
                  <c:x val="-4.8309178743961352E-2"/>
                  <c:y val="2.310803424501503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1C-4878-8149-305AE4C92106}"/>
                </c:ext>
              </c:extLst>
            </c:dLbl>
            <c:dLbl>
              <c:idx val="4"/>
              <c:layout>
                <c:manualLayout>
                  <c:x val="-8.1813980826019039E-2"/>
                  <c:y val="6.063367845890429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1C-4878-8149-305AE4C92106}"/>
                </c:ext>
              </c:extLst>
            </c:dLbl>
            <c:dLbl>
              <c:idx val="5"/>
              <c:layout>
                <c:manualLayout>
                  <c:x val="-8.5153314203323005E-2"/>
                  <c:y val="4.089979550102246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51C-4878-8149-305AE4C92106}"/>
                </c:ext>
              </c:extLst>
            </c:dLbl>
            <c:dLbl>
              <c:idx val="6"/>
              <c:layout>
                <c:manualLayout>
                  <c:x val="-0.11184418698430165"/>
                  <c:y val="1.397549232726277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51C-4878-8149-305AE4C92106}"/>
                </c:ext>
              </c:extLst>
            </c:dLbl>
            <c:dLbl>
              <c:idx val="7"/>
              <c:layout>
                <c:manualLayout>
                  <c:x val="-9.3556645730520666E-2"/>
                  <c:y val="-1.116446333778829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51C-4878-8149-305AE4C92106}"/>
                </c:ext>
              </c:extLst>
            </c:dLbl>
            <c:dLbl>
              <c:idx val="8"/>
              <c:layout>
                <c:manualLayout>
                  <c:x val="4.6970734754287015E-2"/>
                  <c:y val="-2.789867545475519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51C-4878-8149-305AE4C92106}"/>
                </c:ext>
              </c:extLst>
            </c:dLbl>
            <c:dLbl>
              <c:idx val="9"/>
              <c:layout>
                <c:manualLayout>
                  <c:x val="0.17500306820430317"/>
                  <c:y val="-1.3033186802569924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51C-4878-8149-305AE4C921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0" baseline="0"/>
                </a:pPr>
                <a:endParaRPr lang="en-US"/>
              </a:p>
            </c:txPr>
            <c:dLblPos val="outEnd"/>
            <c:showLegendKey val="1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Lit>
              <c:ptCount val="10"/>
              <c:pt idx="0">
                <c:v>EC</c:v>
              </c:pt>
              <c:pt idx="1">
                <c:v>WC</c:v>
              </c:pt>
              <c:pt idx="2">
                <c:v>GP</c:v>
              </c:pt>
              <c:pt idx="3">
                <c:v>KZN</c:v>
              </c:pt>
              <c:pt idx="4">
                <c:v>FS</c:v>
              </c:pt>
              <c:pt idx="5">
                <c:v>LP</c:v>
              </c:pt>
              <c:pt idx="6">
                <c:v>MP</c:v>
              </c:pt>
              <c:pt idx="7">
                <c:v>NC</c:v>
              </c:pt>
              <c:pt idx="8">
                <c:v>Int</c:v>
              </c:pt>
              <c:pt idx="9">
                <c:v>NW</c:v>
              </c:pt>
            </c:strLit>
          </c:cat>
          <c:val>
            <c:numRef>
              <c:f>Sheet1!$B$2:$B$11</c:f>
              <c:numCache>
                <c:formatCode>General</c:formatCode>
                <c:ptCount val="10"/>
                <c:pt idx="0">
                  <c:v>25</c:v>
                </c:pt>
                <c:pt idx="1">
                  <c:v>129</c:v>
                </c:pt>
                <c:pt idx="2">
                  <c:v>218</c:v>
                </c:pt>
                <c:pt idx="3">
                  <c:v>44</c:v>
                </c:pt>
                <c:pt idx="4">
                  <c:v>9</c:v>
                </c:pt>
                <c:pt idx="5">
                  <c:v>15</c:v>
                </c:pt>
                <c:pt idx="6">
                  <c:v>19</c:v>
                </c:pt>
                <c:pt idx="7">
                  <c:v>2</c:v>
                </c:pt>
                <c:pt idx="8">
                  <c:v>1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51C-4878-8149-305AE4C921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ZA" sz="1500" baseline="0" dirty="0">
                <a:latin typeface="Arial" panose="020B0604020202020204" pitchFamily="34" charset="0"/>
              </a:rPr>
              <a:t>GISSA Membership Trend 2015-2024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980314960629921"/>
          <c:y val="0.14393518518518519"/>
          <c:w val="0.89019685039370078"/>
          <c:h val="0.7208876494604841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'Membership trend'!$A$2:$A$11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'Membership trend'!$B$2:$B$11</c:f>
              <c:numCache>
                <c:formatCode>General</c:formatCode>
                <c:ptCount val="10"/>
                <c:pt idx="0">
                  <c:v>572</c:v>
                </c:pt>
                <c:pt idx="1">
                  <c:v>627</c:v>
                </c:pt>
                <c:pt idx="2">
                  <c:v>629</c:v>
                </c:pt>
                <c:pt idx="3">
                  <c:v>593</c:v>
                </c:pt>
                <c:pt idx="4">
                  <c:v>712</c:v>
                </c:pt>
                <c:pt idx="5">
                  <c:v>552</c:v>
                </c:pt>
                <c:pt idx="6">
                  <c:v>459</c:v>
                </c:pt>
                <c:pt idx="7">
                  <c:v>503</c:v>
                </c:pt>
                <c:pt idx="8">
                  <c:v>522</c:v>
                </c:pt>
                <c:pt idx="9">
                  <c:v>511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F1-48D2-AE16-0648EE1D06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4913824"/>
        <c:axId val="1623095568"/>
      </c:barChart>
      <c:catAx>
        <c:axId val="174491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1623095568"/>
        <c:crosses val="autoZero"/>
        <c:auto val="1"/>
        <c:lblAlgn val="ctr"/>
        <c:lblOffset val="100"/>
        <c:noMultiLvlLbl val="0"/>
      </c:catAx>
      <c:valAx>
        <c:axId val="1623095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174491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B5C2-6714-4DED-8A7A-F1EE25AE37C1}" type="datetimeFigureOut">
              <a:rPr lang="en-ZA" smtClean="0"/>
              <a:t>2025/06/18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2BF3-7D47-407D-8B0F-E1CB660F5A7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898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B5C2-6714-4DED-8A7A-F1EE25AE37C1}" type="datetimeFigureOut">
              <a:rPr lang="en-ZA" smtClean="0"/>
              <a:t>2025/06/18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2BF3-7D47-407D-8B0F-E1CB660F5A7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68527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B5C2-6714-4DED-8A7A-F1EE25AE37C1}" type="datetimeFigureOut">
              <a:rPr lang="en-ZA" smtClean="0"/>
              <a:t>2025/06/18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2BF3-7D47-407D-8B0F-E1CB660F5A7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6388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B5C2-6714-4DED-8A7A-F1EE25AE37C1}" type="datetimeFigureOut">
              <a:rPr lang="en-ZA" smtClean="0"/>
              <a:t>2025/06/18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2BF3-7D47-407D-8B0F-E1CB660F5A7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8978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B5C2-6714-4DED-8A7A-F1EE25AE37C1}" type="datetimeFigureOut">
              <a:rPr lang="en-ZA" smtClean="0"/>
              <a:t>2025/06/18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2BF3-7D47-407D-8B0F-E1CB660F5A7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9657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B5C2-6714-4DED-8A7A-F1EE25AE37C1}" type="datetimeFigureOut">
              <a:rPr lang="en-ZA" smtClean="0"/>
              <a:t>2025/06/18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2BF3-7D47-407D-8B0F-E1CB660F5A7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14708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B5C2-6714-4DED-8A7A-F1EE25AE37C1}" type="datetimeFigureOut">
              <a:rPr lang="en-ZA" smtClean="0"/>
              <a:t>2025/06/18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2BF3-7D47-407D-8B0F-E1CB660F5A7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48687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B5C2-6714-4DED-8A7A-F1EE25AE37C1}" type="datetimeFigureOut">
              <a:rPr lang="en-ZA" smtClean="0"/>
              <a:t>2025/06/18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2BF3-7D47-407D-8B0F-E1CB660F5A7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89300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B5C2-6714-4DED-8A7A-F1EE25AE37C1}" type="datetimeFigureOut">
              <a:rPr lang="en-ZA" smtClean="0"/>
              <a:t>2025/06/18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2BF3-7D47-407D-8B0F-E1CB660F5A7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6982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B5C2-6714-4DED-8A7A-F1EE25AE37C1}" type="datetimeFigureOut">
              <a:rPr lang="en-ZA" smtClean="0"/>
              <a:t>2025/06/18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2BF3-7D47-407D-8B0F-E1CB660F5A7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8703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B5C2-6714-4DED-8A7A-F1EE25AE37C1}" type="datetimeFigureOut">
              <a:rPr lang="en-ZA" smtClean="0"/>
              <a:t>2025/06/18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2BF3-7D47-407D-8B0F-E1CB660F5A7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8644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B5C2-6714-4DED-8A7A-F1EE25AE37C1}" type="datetimeFigureOut">
              <a:rPr lang="en-ZA" smtClean="0"/>
              <a:t>2025/06/18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92BF3-7D47-407D-8B0F-E1CB660F5A7F}" type="slidenum">
              <a:rPr lang="en-ZA" smtClean="0"/>
              <a:t>‹#›</a:t>
            </a:fld>
            <a:endParaRPr lang="en-Z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0094"/>
            <a:ext cx="9108504" cy="176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199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/>
              <a:t>Secretariat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>
            <a:normAutofit/>
          </a:bodyPr>
          <a:lstStyle/>
          <a:p>
            <a:r>
              <a:rPr lang="en-ZA" dirty="0"/>
              <a:t>National AGM June 2025</a:t>
            </a:r>
          </a:p>
        </p:txBody>
      </p:sp>
    </p:spTree>
    <p:extLst>
      <p:ext uri="{BB962C8B-B14F-4D97-AF65-F5344CB8AC3E}">
        <p14:creationId xmlns:p14="http://schemas.microsoft.com/office/powerpoint/2010/main" val="454390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4841A-026C-B8C0-0EB1-CFE0607AC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08920"/>
            <a:ext cx="8229600" cy="1143000"/>
          </a:xfrm>
        </p:spPr>
        <p:txBody>
          <a:bodyPr/>
          <a:lstStyle/>
          <a:p>
            <a:r>
              <a:rPr lang="en-ZA" dirty="0"/>
              <a:t>Thank you for your support!</a:t>
            </a:r>
          </a:p>
        </p:txBody>
      </p:sp>
    </p:spTree>
    <p:extLst>
      <p:ext uri="{BB962C8B-B14F-4D97-AF65-F5344CB8AC3E}">
        <p14:creationId xmlns:p14="http://schemas.microsoft.com/office/powerpoint/2010/main" val="3571370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0400389"/>
              </p:ext>
            </p:extLst>
          </p:nvPr>
        </p:nvGraphicFramePr>
        <p:xfrm>
          <a:off x="1259632" y="1626864"/>
          <a:ext cx="5688631" cy="5231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3368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1DBFF98-4F36-1372-3011-0EB53B5F03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478103"/>
              </p:ext>
            </p:extLst>
          </p:nvPr>
        </p:nvGraphicFramePr>
        <p:xfrm>
          <a:off x="1835696" y="1628800"/>
          <a:ext cx="5832648" cy="4896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9883">
                  <a:extLst>
                    <a:ext uri="{9D8B030D-6E8A-4147-A177-3AD203B41FA5}">
                      <a16:colId xmlns:a16="http://schemas.microsoft.com/office/drawing/2014/main" val="548180402"/>
                    </a:ext>
                  </a:extLst>
                </a:gridCol>
                <a:gridCol w="1607654">
                  <a:extLst>
                    <a:ext uri="{9D8B030D-6E8A-4147-A177-3AD203B41FA5}">
                      <a16:colId xmlns:a16="http://schemas.microsoft.com/office/drawing/2014/main" val="2589426480"/>
                    </a:ext>
                  </a:extLst>
                </a:gridCol>
                <a:gridCol w="1578246">
                  <a:extLst>
                    <a:ext uri="{9D8B030D-6E8A-4147-A177-3AD203B41FA5}">
                      <a16:colId xmlns:a16="http://schemas.microsoft.com/office/drawing/2014/main" val="655074915"/>
                    </a:ext>
                  </a:extLst>
                </a:gridCol>
                <a:gridCol w="1646865">
                  <a:extLst>
                    <a:ext uri="{9D8B030D-6E8A-4147-A177-3AD203B41FA5}">
                      <a16:colId xmlns:a16="http://schemas.microsoft.com/office/drawing/2014/main" val="3501991485"/>
                    </a:ext>
                  </a:extLst>
                </a:gridCol>
              </a:tblGrid>
              <a:tr h="831487">
                <a:tc>
                  <a:txBody>
                    <a:bodyPr/>
                    <a:lstStyle/>
                    <a:p>
                      <a:pPr algn="l" fontAlgn="ctr"/>
                      <a:r>
                        <a:rPr lang="en-ZA" sz="2000" b="1" u="none" strike="noStrike" dirty="0">
                          <a:effectLst/>
                        </a:rPr>
                        <a:t>Region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b="1" u="none" strike="noStrike" dirty="0">
                          <a:effectLst/>
                        </a:rPr>
                        <a:t>Membership July 2024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b="1" u="none" strike="noStrike" dirty="0">
                          <a:effectLst/>
                        </a:rPr>
                        <a:t>Membership June 2025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b="1" u="none" strike="noStrike" dirty="0">
                          <a:effectLst/>
                        </a:rPr>
                        <a:t>change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50974927"/>
                  </a:ext>
                </a:extLst>
              </a:tr>
              <a:tr h="369551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EC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25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24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-1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2721449"/>
                  </a:ext>
                </a:extLst>
              </a:tr>
              <a:tr h="369551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WC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129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124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-5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9024463"/>
                  </a:ext>
                </a:extLst>
              </a:tr>
              <a:tr h="369551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GP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218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184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-34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7644634"/>
                  </a:ext>
                </a:extLst>
              </a:tr>
              <a:tr h="369551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KZN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44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44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0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8917752"/>
                  </a:ext>
                </a:extLst>
              </a:tr>
              <a:tr h="369551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FS</a:t>
                      </a:r>
                      <a:endParaRPr lang="en-ZA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</a:rPr>
                        <a:t>9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11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2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4155334"/>
                  </a:ext>
                </a:extLst>
              </a:tr>
              <a:tr h="369551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LP</a:t>
                      </a:r>
                      <a:endParaRPr lang="en-ZA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</a:rPr>
                        <a:t>15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7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-8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2652905"/>
                  </a:ext>
                </a:extLst>
              </a:tr>
              <a:tr h="369551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MP</a:t>
                      </a:r>
                      <a:endParaRPr lang="en-ZA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</a:rPr>
                        <a:t>19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24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5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069218"/>
                  </a:ext>
                </a:extLst>
              </a:tr>
              <a:tr h="369551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NC</a:t>
                      </a:r>
                      <a:endParaRPr lang="en-ZA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</a:rPr>
                        <a:t>2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</a:rPr>
                        <a:t>1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-1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795210"/>
                  </a:ext>
                </a:extLst>
              </a:tr>
              <a:tr h="369551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Int</a:t>
                      </a:r>
                      <a:endParaRPr lang="en-ZA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1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</a:rPr>
                        <a:t>1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0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6679943"/>
                  </a:ext>
                </a:extLst>
              </a:tr>
              <a:tr h="369551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NW</a:t>
                      </a:r>
                      <a:endParaRPr lang="en-ZA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8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</a:rPr>
                        <a:t>9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</a:rPr>
                        <a:t>1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3170524"/>
                  </a:ext>
                </a:extLst>
              </a:tr>
              <a:tr h="369551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 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b="1" u="none" strike="noStrike" dirty="0">
                          <a:effectLst/>
                        </a:rPr>
                        <a:t>470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b="1" u="none" strike="noStrike" dirty="0">
                          <a:effectLst/>
                        </a:rPr>
                        <a:t>429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-41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6604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08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F826A8D-61AA-5C33-0BD9-9CA63B2E2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855257"/>
              </p:ext>
            </p:extLst>
          </p:nvPr>
        </p:nvGraphicFramePr>
        <p:xfrm>
          <a:off x="395536" y="1729297"/>
          <a:ext cx="2088232" cy="4248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4116">
                  <a:extLst>
                    <a:ext uri="{9D8B030D-6E8A-4147-A177-3AD203B41FA5}">
                      <a16:colId xmlns:a16="http://schemas.microsoft.com/office/drawing/2014/main" val="2334240032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3926627029"/>
                    </a:ext>
                  </a:extLst>
                </a:gridCol>
              </a:tblGrid>
              <a:tr h="3862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Membership trend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158841"/>
                  </a:ext>
                </a:extLst>
              </a:tr>
              <a:tr h="38622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</a:rPr>
                        <a:t>2015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572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8853531"/>
                  </a:ext>
                </a:extLst>
              </a:tr>
              <a:tr h="38622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</a:rPr>
                        <a:t>2016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627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0290075"/>
                  </a:ext>
                </a:extLst>
              </a:tr>
              <a:tr h="38622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</a:rPr>
                        <a:t>2017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629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40178230"/>
                  </a:ext>
                </a:extLst>
              </a:tr>
              <a:tr h="38622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</a:rPr>
                        <a:t>2018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593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7855677"/>
                  </a:ext>
                </a:extLst>
              </a:tr>
              <a:tr h="38622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</a:rPr>
                        <a:t>2019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712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98908896"/>
                  </a:ext>
                </a:extLst>
              </a:tr>
              <a:tr h="38622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</a:rPr>
                        <a:t>2020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552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62820926"/>
                  </a:ext>
                </a:extLst>
              </a:tr>
              <a:tr h="38622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2021</a:t>
                      </a:r>
                      <a:endParaRPr lang="en-ZA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</a:rPr>
                        <a:t>459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2440942"/>
                  </a:ext>
                </a:extLst>
              </a:tr>
              <a:tr h="38622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2022</a:t>
                      </a:r>
                      <a:endParaRPr lang="en-ZA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</a:rPr>
                        <a:t>503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90206132"/>
                  </a:ext>
                </a:extLst>
              </a:tr>
              <a:tr h="38622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2023</a:t>
                      </a:r>
                      <a:endParaRPr lang="en-ZA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</a:rPr>
                        <a:t>522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2364163"/>
                  </a:ext>
                </a:extLst>
              </a:tr>
              <a:tr h="38622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>
                          <a:effectLst/>
                        </a:rPr>
                        <a:t>2024</a:t>
                      </a:r>
                      <a:endParaRPr lang="en-ZA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u="none" strike="noStrike" dirty="0">
                          <a:effectLst/>
                        </a:rPr>
                        <a:t>511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7492628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5C3371B-651D-4426-B98E-BF4992F7F9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7551837"/>
              </p:ext>
            </p:extLst>
          </p:nvPr>
        </p:nvGraphicFramePr>
        <p:xfrm>
          <a:off x="2627784" y="1747985"/>
          <a:ext cx="5832648" cy="4580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4961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A9D1CA6-0183-9490-0AD5-54C3B104D1DC}"/>
              </a:ext>
            </a:extLst>
          </p:cNvPr>
          <p:cNvSpPr txBox="1"/>
          <p:nvPr/>
        </p:nvSpPr>
        <p:spPr>
          <a:xfrm>
            <a:off x="935596" y="2276872"/>
            <a:ext cx="7272808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ZA" sz="2800" b="1" dirty="0"/>
              <a:t>Membership invoicing</a:t>
            </a:r>
          </a:p>
          <a:p>
            <a:r>
              <a:rPr lang="en-ZA" sz="2800" dirty="0"/>
              <a:t>2489 members on the GISSA database</a:t>
            </a:r>
          </a:p>
          <a:p>
            <a:pPr lvl="1"/>
            <a:r>
              <a:rPr lang="en-ZA" sz="2800" dirty="0"/>
              <a:t>1890 invoices sent – November &amp; March-June</a:t>
            </a:r>
          </a:p>
          <a:p>
            <a:pPr lvl="1"/>
            <a:r>
              <a:rPr lang="en-ZA" sz="2800" dirty="0"/>
              <a:t>241 new registrations since 1 January 2024 - 52 paid</a:t>
            </a:r>
          </a:p>
          <a:p>
            <a:pPr lvl="1"/>
            <a:r>
              <a:rPr lang="en-ZA" sz="2800" dirty="0"/>
              <a:t>94 new registrations since 1 January 2025 - 21 paid</a:t>
            </a:r>
          </a:p>
          <a:p>
            <a:pPr lvl="1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20562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09AC70F-1DFC-1634-0B8F-950946FC7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672" y="2780928"/>
            <a:ext cx="8229600" cy="3312367"/>
          </a:xfrm>
        </p:spPr>
        <p:txBody>
          <a:bodyPr>
            <a:normAutofit fontScale="82500" lnSpcReduction="20000"/>
          </a:bodyPr>
          <a:lstStyle/>
          <a:p>
            <a:r>
              <a:rPr lang="en-ZA" dirty="0"/>
              <a:t>Reservations about value of membership</a:t>
            </a:r>
          </a:p>
          <a:p>
            <a:r>
              <a:rPr lang="en-ZA" dirty="0"/>
              <a:t> Membership is not only to get a free lunch</a:t>
            </a:r>
          </a:p>
          <a:p>
            <a:r>
              <a:rPr lang="en-ZA" dirty="0"/>
              <a:t>Keep abreast of developments in industry</a:t>
            </a:r>
          </a:p>
          <a:p>
            <a:r>
              <a:rPr lang="en-ZA" dirty="0"/>
              <a:t>Contacts</a:t>
            </a:r>
          </a:p>
          <a:p>
            <a:r>
              <a:rPr lang="en-ZA" dirty="0"/>
              <a:t>Access to more events due to online meetings</a:t>
            </a:r>
          </a:p>
          <a:p>
            <a:r>
              <a:rPr lang="en-ZA" dirty="0"/>
              <a:t>CPD points both SAGC &amp; SACNASP</a:t>
            </a:r>
          </a:p>
          <a:p>
            <a:r>
              <a:rPr lang="en-ZA" dirty="0"/>
              <a:t>Support the role GISSA in the Gisc industry</a:t>
            </a:r>
          </a:p>
          <a:p>
            <a:r>
              <a:rPr lang="en-ZA" dirty="0"/>
              <a:t>Benefits on website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8C77E97-03F3-DEA3-D059-ACB0FB0C0D91}"/>
              </a:ext>
            </a:extLst>
          </p:cNvPr>
          <p:cNvSpPr txBox="1">
            <a:spLocks/>
          </p:cNvSpPr>
          <p:nvPr/>
        </p:nvSpPr>
        <p:spPr>
          <a:xfrm>
            <a:off x="479688" y="2152427"/>
            <a:ext cx="8229600" cy="628502"/>
          </a:xfrm>
          <a:prstGeom prst="rect">
            <a:avLst/>
          </a:prstGeom>
        </p:spPr>
        <p:txBody>
          <a:bodyPr vert="horz" lIns="91440" tIns="45720" rIns="91440" bIns="45720" rtlCol="0">
            <a:normAutofit fontScale="97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ZA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ABD76B-F3C5-4737-F73F-9217F27D3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80927"/>
            <a:ext cx="8229600" cy="1143000"/>
          </a:xfrm>
        </p:spPr>
        <p:txBody>
          <a:bodyPr>
            <a:normAutofit/>
          </a:bodyPr>
          <a:lstStyle/>
          <a:p>
            <a:r>
              <a:rPr lang="en-ZA" dirty="0"/>
              <a:t>Advantages of Membership</a:t>
            </a:r>
          </a:p>
        </p:txBody>
      </p:sp>
    </p:spTree>
    <p:extLst>
      <p:ext uri="{BB962C8B-B14F-4D97-AF65-F5344CB8AC3E}">
        <p14:creationId xmlns:p14="http://schemas.microsoft.com/office/powerpoint/2010/main" val="1298740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4763B5D-6C80-F3AF-DC7C-0BF73FF6EA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9096"/>
              </p:ext>
            </p:extLst>
          </p:nvPr>
        </p:nvGraphicFramePr>
        <p:xfrm>
          <a:off x="400160" y="237243"/>
          <a:ext cx="5472608" cy="6383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8417">
                  <a:extLst>
                    <a:ext uri="{9D8B030D-6E8A-4147-A177-3AD203B41FA5}">
                      <a16:colId xmlns:a16="http://schemas.microsoft.com/office/drawing/2014/main" val="3258170356"/>
                    </a:ext>
                  </a:extLst>
                </a:gridCol>
                <a:gridCol w="37428">
                  <a:extLst>
                    <a:ext uri="{9D8B030D-6E8A-4147-A177-3AD203B41FA5}">
                      <a16:colId xmlns:a16="http://schemas.microsoft.com/office/drawing/2014/main" val="1659181093"/>
                    </a:ext>
                  </a:extLst>
                </a:gridCol>
                <a:gridCol w="1996763">
                  <a:extLst>
                    <a:ext uri="{9D8B030D-6E8A-4147-A177-3AD203B41FA5}">
                      <a16:colId xmlns:a16="http://schemas.microsoft.com/office/drawing/2014/main" val="986420066"/>
                    </a:ext>
                  </a:extLst>
                </a:gridCol>
              </a:tblGrid>
              <a:tr h="43204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ZA" sz="1800" b="1" u="none" strike="noStrike" dirty="0">
                          <a:effectLst/>
                        </a:rPr>
                        <a:t>31 December 2024</a:t>
                      </a:r>
                      <a:endParaRPr lang="en-ZA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14" marR="6014" marT="6014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057582"/>
                  </a:ext>
                </a:extLst>
              </a:tr>
              <a:tr h="313235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1" u="none" strike="noStrike" dirty="0">
                          <a:effectLst/>
                          <a:latin typeface="+mn-lt"/>
                        </a:rPr>
                        <a:t>Income</a:t>
                      </a:r>
                      <a:endParaRPr lang="en-ZA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                593 882.90 </a:t>
                      </a:r>
                      <a:endParaRPr lang="en-ZA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3623938649"/>
                  </a:ext>
                </a:extLst>
              </a:tr>
              <a:tr h="313235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Income from Regions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                    6 967.10 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1544354425"/>
                  </a:ext>
                </a:extLst>
              </a:tr>
              <a:tr h="313235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Income from membership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  <a:latin typeface="+mn-lt"/>
                        </a:rPr>
                        <a:t>                311 187.00 </a:t>
                      </a:r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2825597181"/>
                  </a:ext>
                </a:extLst>
              </a:tr>
              <a:tr h="313235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Interest from Business Account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  <a:latin typeface="+mn-lt"/>
                        </a:rPr>
                        <a:t>                  60 013.50 </a:t>
                      </a:r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1808916550"/>
                  </a:ext>
                </a:extLst>
              </a:tr>
              <a:tr h="313235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Income from sponsorships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  <a:latin typeface="+mn-lt"/>
                        </a:rPr>
                        <a:t>                  36 834.02 </a:t>
                      </a:r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4063289698"/>
                  </a:ext>
                </a:extLst>
              </a:tr>
              <a:tr h="313235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Transfer from Business Account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  <a:latin typeface="+mn-lt"/>
                        </a:rPr>
                        <a:t>                  80 000.00 </a:t>
                      </a:r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2682338523"/>
                  </a:ext>
                </a:extLst>
              </a:tr>
              <a:tr h="313235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Income from other sources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  <a:latin typeface="+mn-lt"/>
                        </a:rPr>
                        <a:t>                  98 881.28 </a:t>
                      </a:r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1258500825"/>
                  </a:ext>
                </a:extLst>
              </a:tr>
              <a:tr h="313235"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3462200410"/>
                  </a:ext>
                </a:extLst>
              </a:tr>
              <a:tr h="313235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1" u="none" strike="noStrike" dirty="0">
                          <a:effectLst/>
                          <a:latin typeface="+mn-lt"/>
                        </a:rPr>
                        <a:t>Expenses</a:t>
                      </a:r>
                      <a:endParaRPr lang="en-ZA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  <a:latin typeface="+mn-lt"/>
                        </a:rPr>
                        <a:t>                547 191.10 </a:t>
                      </a:r>
                      <a:endParaRPr lang="en-ZA" sz="1800" b="1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1436416721"/>
                  </a:ext>
                </a:extLst>
              </a:tr>
              <a:tr h="313235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Bank Charges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                    3 664.58 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1611801163"/>
                  </a:ext>
                </a:extLst>
              </a:tr>
              <a:tr h="313235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Internet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  <a:latin typeface="+mn-lt"/>
                        </a:rPr>
                        <a:t>                  31 394.74 </a:t>
                      </a:r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1782851850"/>
                  </a:ext>
                </a:extLst>
              </a:tr>
              <a:tr h="313235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Audit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                  16 847.50 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105360017"/>
                  </a:ext>
                </a:extLst>
              </a:tr>
              <a:tr h="313235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Events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                100 436.40 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2950916307"/>
                  </a:ext>
                </a:extLst>
              </a:tr>
              <a:tr h="313235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  <a:latin typeface="+mn-lt"/>
                        </a:rPr>
                        <a:t>SAGC &amp; other institutions</a:t>
                      </a:r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                    1 787.60 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804649876"/>
                  </a:ext>
                </a:extLst>
              </a:tr>
              <a:tr h="313235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Regional payments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                    9 029.00 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221831167"/>
                  </a:ext>
                </a:extLst>
              </a:tr>
              <a:tr h="313235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  <a:latin typeface="+mn-lt"/>
                        </a:rPr>
                        <a:t>Salaries</a:t>
                      </a:r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                149 633.65 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3649487693"/>
                  </a:ext>
                </a:extLst>
              </a:tr>
              <a:tr h="313235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Travel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                  24 815.13 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3738349038"/>
                  </a:ext>
                </a:extLst>
              </a:tr>
              <a:tr h="313235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Member refunds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                    9 582.50 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1969254695"/>
                  </a:ext>
                </a:extLst>
              </a:tr>
              <a:tr h="313235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  <a:latin typeface="+mn-lt"/>
                        </a:rPr>
                        <a:t>Transfer to Business Account</a:t>
                      </a:r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                200 000.00 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24844002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971B528-16D2-7345-782B-1C1BDD01D4D7}"/>
              </a:ext>
            </a:extLst>
          </p:cNvPr>
          <p:cNvSpPr txBox="1"/>
          <p:nvPr/>
        </p:nvSpPr>
        <p:spPr>
          <a:xfrm>
            <a:off x="5933764" y="2492896"/>
            <a:ext cx="2166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GP Fraud case refund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02FEA1-C549-44ED-05B0-987DC62814F0}"/>
              </a:ext>
            </a:extLst>
          </p:cNvPr>
          <p:cNvSpPr txBox="1"/>
          <p:nvPr/>
        </p:nvSpPr>
        <p:spPr>
          <a:xfrm>
            <a:off x="5872768" y="935432"/>
            <a:ext cx="2166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Account closure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B5F94F-62B9-ED3C-CC1B-7BCDD8109AE7}"/>
              </a:ext>
            </a:extLst>
          </p:cNvPr>
          <p:cNvSpPr txBox="1"/>
          <p:nvPr/>
        </p:nvSpPr>
        <p:spPr>
          <a:xfrm>
            <a:off x="5868144" y="436510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Catering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D15D07-E32E-4DDE-B8A6-D72413282AA6}"/>
              </a:ext>
            </a:extLst>
          </p:cNvPr>
          <p:cNvSpPr txBox="1"/>
          <p:nvPr/>
        </p:nvSpPr>
        <p:spPr>
          <a:xfrm>
            <a:off x="5868144" y="501317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Sound equipment, </a:t>
            </a:r>
            <a:r>
              <a:rPr lang="en-ZA" dirty="0" err="1"/>
              <a:t>Yoco</a:t>
            </a:r>
            <a:endParaRPr lang="en-Z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F46CB8-4055-F301-9FDD-D8E0976CDEEC}"/>
              </a:ext>
            </a:extLst>
          </p:cNvPr>
          <p:cNvSpPr txBox="1"/>
          <p:nvPr/>
        </p:nvSpPr>
        <p:spPr>
          <a:xfrm>
            <a:off x="5933764" y="5949280"/>
            <a:ext cx="1950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Event expenses</a:t>
            </a:r>
          </a:p>
        </p:txBody>
      </p:sp>
    </p:spTree>
    <p:extLst>
      <p:ext uri="{BB962C8B-B14F-4D97-AF65-F5344CB8AC3E}">
        <p14:creationId xmlns:p14="http://schemas.microsoft.com/office/powerpoint/2010/main" val="3796661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2BE4889-411D-0F8E-5320-646D52760F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1291528"/>
              </p:ext>
            </p:extLst>
          </p:nvPr>
        </p:nvGraphicFramePr>
        <p:xfrm>
          <a:off x="1619672" y="2276872"/>
          <a:ext cx="5328593" cy="2523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2010">
                  <a:extLst>
                    <a:ext uri="{9D8B030D-6E8A-4147-A177-3AD203B41FA5}">
                      <a16:colId xmlns:a16="http://schemas.microsoft.com/office/drawing/2014/main" val="1891647494"/>
                    </a:ext>
                  </a:extLst>
                </a:gridCol>
                <a:gridCol w="62366">
                  <a:extLst>
                    <a:ext uri="{9D8B030D-6E8A-4147-A177-3AD203B41FA5}">
                      <a16:colId xmlns:a16="http://schemas.microsoft.com/office/drawing/2014/main" val="1319660561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val="2615820079"/>
                    </a:ext>
                  </a:extLst>
                </a:gridCol>
              </a:tblGrid>
              <a:tr h="141431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Surplus / (Deficit)</a:t>
                      </a:r>
                      <a:endParaRPr lang="en-ZA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2531854782"/>
                  </a:ext>
                </a:extLst>
              </a:tr>
              <a:tr h="13469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Accumulated Funds - Opening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  <a:latin typeface="+mn-lt"/>
                        </a:rPr>
                        <a:t>                376 216.35 </a:t>
                      </a:r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2992396931"/>
                  </a:ext>
                </a:extLst>
              </a:tr>
              <a:tr h="148167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Accumulated Funds - Closing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  <a:latin typeface="+mn-lt"/>
                        </a:rPr>
                        <a:t>                  46 691.80 </a:t>
                      </a:r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3749449728"/>
                  </a:ext>
                </a:extLst>
              </a:tr>
              <a:tr h="141431"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  <a:latin typeface="+mn-lt"/>
                        </a:rPr>
                        <a:t>                329 524.55 </a:t>
                      </a:r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2197706728"/>
                  </a:ext>
                </a:extLst>
              </a:tr>
              <a:tr h="148167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sng" strike="noStrike" dirty="0">
                          <a:effectLst/>
                          <a:latin typeface="+mn-lt"/>
                        </a:rPr>
                        <a:t>Represented by:</a:t>
                      </a:r>
                      <a:endParaRPr lang="en-ZA" sz="1800" b="1" i="0" u="sng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1" i="0" u="sng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2726000257"/>
                  </a:ext>
                </a:extLst>
              </a:tr>
              <a:tr h="154902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FNB Commercial account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  <a:latin typeface="+mn-lt"/>
                        </a:rPr>
                        <a:t>                  27 574.04 </a:t>
                      </a:r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1302300935"/>
                  </a:ext>
                </a:extLst>
              </a:tr>
              <a:tr h="188576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FNB Business account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1" i="0" u="sng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>
                          <a:effectLst/>
                          <a:latin typeface="+mn-lt"/>
                        </a:rPr>
                        <a:t>                976 228.13 </a:t>
                      </a:r>
                      <a:endParaRPr lang="en-ZA" sz="1800" b="0" i="0" u="none" strike="noStrike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196893440"/>
                  </a:ext>
                </a:extLst>
              </a:tr>
              <a:tr h="141431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GP Regional account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  <a:latin typeface="+mn-lt"/>
                        </a:rPr>
                        <a:t>                  86 589.17 </a:t>
                      </a:r>
                      <a:endParaRPr lang="en-ZA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2184288087"/>
                  </a:ext>
                </a:extLst>
              </a:tr>
              <a:tr h="148167">
                <a:tc>
                  <a:txBody>
                    <a:bodyPr/>
                    <a:lstStyle/>
                    <a:p>
                      <a:pPr algn="l" fontAlgn="b"/>
                      <a:endParaRPr lang="en-ZA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14" marR="6014" marT="601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u="none" strike="noStrike" dirty="0">
                          <a:effectLst/>
                        </a:rPr>
                        <a:t>             1 090 391.34 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14" marR="6014" marT="6014" marB="0" anchor="b"/>
                </a:tc>
                <a:extLst>
                  <a:ext uri="{0D108BD9-81ED-4DB2-BD59-A6C34878D82A}">
                    <a16:rowId xmlns:a16="http://schemas.microsoft.com/office/drawing/2014/main" val="444708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5550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89426BB-8DA0-F26A-49DE-902CE249F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420888"/>
            <a:ext cx="8229600" cy="3168352"/>
          </a:xfrm>
        </p:spPr>
        <p:txBody>
          <a:bodyPr>
            <a:normAutofit/>
          </a:bodyPr>
          <a:lstStyle/>
          <a:p>
            <a:r>
              <a:rPr lang="en-ZA" dirty="0"/>
              <a:t>Companies and Intellectual Property Commission (CIPC)</a:t>
            </a:r>
          </a:p>
          <a:p>
            <a:pPr lvl="1"/>
            <a:r>
              <a:rPr lang="en-ZA" dirty="0"/>
              <a:t>Annual Return &amp; Beneficial Ownership filed</a:t>
            </a:r>
          </a:p>
          <a:p>
            <a:pPr lvl="1"/>
            <a:r>
              <a:rPr lang="en-ZA" dirty="0"/>
              <a:t>New director appointed-Antonie Peens</a:t>
            </a:r>
          </a:p>
          <a:p>
            <a:r>
              <a:rPr lang="en-ZA" dirty="0"/>
              <a:t>Website revised</a:t>
            </a:r>
          </a:p>
        </p:txBody>
      </p:sp>
    </p:spTree>
    <p:extLst>
      <p:ext uri="{BB962C8B-B14F-4D97-AF65-F5344CB8AC3E}">
        <p14:creationId xmlns:p14="http://schemas.microsoft.com/office/powerpoint/2010/main" val="600992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4903</TotalTime>
  <Words>382</Words>
  <Application>Microsoft Office PowerPoint</Application>
  <PresentationFormat>On-screen Show (4:3)</PresentationFormat>
  <Paragraphs>156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Secretariat Report</vt:lpstr>
      <vt:lpstr>PowerPoint Presentation</vt:lpstr>
      <vt:lpstr>PowerPoint Presentation</vt:lpstr>
      <vt:lpstr>PowerPoint Presentation</vt:lpstr>
      <vt:lpstr>PowerPoint Presentation</vt:lpstr>
      <vt:lpstr>Advantages of Membership</vt:lpstr>
      <vt:lpstr>PowerPoint Presentation</vt:lpstr>
      <vt:lpstr>PowerPoint Presentation</vt:lpstr>
      <vt:lpstr>PowerPoint Presentation</vt:lpstr>
      <vt:lpstr>Thank you for your support!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Secretariat Report</dc:title>
  <dc:creator>Hermanus Brynard</dc:creator>
  <cp:lastModifiedBy>Hermanus Brynard</cp:lastModifiedBy>
  <cp:revision>82</cp:revision>
  <dcterms:created xsi:type="dcterms:W3CDTF">2020-09-12T07:57:46Z</dcterms:created>
  <dcterms:modified xsi:type="dcterms:W3CDTF">2025-06-18T07:06:04Z</dcterms:modified>
</cp:coreProperties>
</file>